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6" r:id="rId29"/>
    <p:sldId id="284" r:id="rId30"/>
    <p:sldId id="285" r:id="rId31"/>
    <p:sldId id="28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had Shaikh" initials="FS" lastIdx="1" clrIdx="0">
    <p:extLst>
      <p:ext uri="{19B8F6BF-5375-455C-9EA6-DF929625EA0E}">
        <p15:presenceInfo xmlns:p15="http://schemas.microsoft.com/office/powerpoint/2012/main" userId="Fahad Shaik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60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84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9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03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812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44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03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5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68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41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96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6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7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3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2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0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72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8759-91B7-46B7-8872-0E938D8A1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936072"/>
            <a:ext cx="8825658" cy="3329581"/>
          </a:xfrm>
        </p:spPr>
        <p:txBody>
          <a:bodyPr/>
          <a:lstStyle/>
          <a:p>
            <a:r>
              <a:rPr lang="en-US" sz="6600" b="1" dirty="0">
                <a:latin typeface="Franklin Gothic Medium Cond" panose="020B0606030402020204" pitchFamily="34" charset="0"/>
              </a:rPr>
              <a:t>DSA PROJECT FINAL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4A399-BC71-47FD-AD55-C0AEC51C3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265652"/>
            <a:ext cx="8825658" cy="1044579"/>
          </a:xfrm>
        </p:spPr>
        <p:txBody>
          <a:bodyPr>
            <a:normAutofit fontScale="62500" lnSpcReduction="20000"/>
          </a:bodyPr>
          <a:lstStyle/>
          <a:p>
            <a:r>
              <a:rPr lang="en-US" sz="4400" b="1" dirty="0"/>
              <a:t>Project officium</a:t>
            </a:r>
          </a:p>
          <a:p>
            <a:r>
              <a:rPr lang="en-US" sz="2200" dirty="0"/>
              <a:t>Group members:</a:t>
            </a:r>
          </a:p>
          <a:p>
            <a:r>
              <a:rPr lang="en-US" sz="2200" dirty="0"/>
              <a:t>Fahad shaikh; Mariam Baloch; haris karim ladhani</a:t>
            </a:r>
          </a:p>
        </p:txBody>
      </p:sp>
    </p:spTree>
    <p:extLst>
      <p:ext uri="{BB962C8B-B14F-4D97-AF65-F5344CB8AC3E}">
        <p14:creationId xmlns:p14="http://schemas.microsoft.com/office/powerpoint/2010/main" val="101433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006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76" y="950753"/>
            <a:ext cx="8946541" cy="4956494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third function is concerning the </a:t>
            </a:r>
            <a:r>
              <a:rPr lang="en-US" b="1" u="sng" dirty="0">
                <a:latin typeface="Franklin Gothic Book" panose="020B0503020102020204" pitchFamily="34" charset="0"/>
              </a:rPr>
              <a:t>google searching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: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This is possible using the module called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Selenium.</a:t>
            </a:r>
            <a:endParaRPr lang="en-US" dirty="0">
              <a:solidFill>
                <a:schemeClr val="tx1">
                  <a:lumMod val="85000"/>
                </a:schemeClr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Essentially the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Selenium WebDriver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is a collection of open source APIs which are used to automate the testing of a web application. 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driver.get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method of this module is what navigate us to our webpage – google in this case.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Using the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driver.find_element_by_name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 method we perform the actual search.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47B7CE0-7526-4A32-B891-42BE18F5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597" y="606471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8	Interface when doing a google 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97809-1F6E-46EE-9162-D6BAD8609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86" y="3563566"/>
            <a:ext cx="5815808" cy="2588475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FF66024-F1B6-4634-A8F2-8C341CF69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3737809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3313" y="480857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9	Code snippet for google search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7499799" y="4748948"/>
            <a:ext cx="3236263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10	Output for google search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5D98E0-8FF7-4E2B-9DFE-FC024D0FF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0" y="1731942"/>
            <a:ext cx="5599643" cy="309151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DE069E-BE89-4D77-81B7-D292918AB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58" y="1589542"/>
            <a:ext cx="5682143" cy="3364353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62B5DCFA-C6A4-4C59-96CD-103788A4DD22}"/>
              </a:ext>
            </a:extLst>
          </p:cNvPr>
          <p:cNvSpPr txBox="1">
            <a:spLocks/>
          </p:cNvSpPr>
          <p:nvPr/>
        </p:nvSpPr>
        <p:spPr>
          <a:xfrm>
            <a:off x="646111" y="5783094"/>
            <a:ext cx="11383702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Franklin Gothic Book" panose="020B0503020102020204" pitchFamily="34" charset="0"/>
              </a:rPr>
              <a:t>Note: Performing a google search using Selenium further requires the use of browser specific drivers. For example Firefox uses the Geckodriver.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1C4AD1C-09F9-404E-AF63-46B6B7D1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153383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006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50" y="950752"/>
            <a:ext cx="10301681" cy="5717241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fourth function is concerning </a:t>
            </a:r>
            <a:r>
              <a:rPr lang="en-US" b="1" u="sng" dirty="0">
                <a:latin typeface="Franklin Gothic Book" panose="020B0503020102020204" pitchFamily="34" charset="0"/>
              </a:rPr>
              <a:t>YouTube search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This is possible through the </a:t>
            </a:r>
            <a:r>
              <a:rPr lang="en-US" b="1">
                <a:latin typeface="Franklin Gothic Book" panose="020B0503020102020204" pitchFamily="34" charset="0"/>
              </a:rPr>
              <a:t>urllib </a:t>
            </a:r>
            <a:r>
              <a:rPr lang="en-US" b="1" dirty="0">
                <a:latin typeface="Franklin Gothic Book" panose="020B0503020102020204" pitchFamily="34" charset="0"/>
              </a:rPr>
              <a:t>module – </a:t>
            </a:r>
            <a:r>
              <a:rPr lang="en-US" dirty="0">
                <a:latin typeface="Franklin Gothic Book" panose="020B0503020102020204" pitchFamily="34" charset="0"/>
              </a:rPr>
              <a:t>this is a module that allows us access websites, download data, parse data, modify the headers, and do any GET and POST requests.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Before we can do the actual search, the search key (i.e. search term) must be encoded before it is parsed into the url.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Once the search key has been successfully encoded, the program can successfully access the search results.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We use the function </a:t>
            </a:r>
            <a:r>
              <a:rPr lang="en-US" b="1" dirty="0">
                <a:latin typeface="Franklin Gothic Book" panose="020B0503020102020204" pitchFamily="34" charset="0"/>
              </a:rPr>
              <a:t>re.findall()</a:t>
            </a:r>
            <a:r>
              <a:rPr lang="en-US" dirty="0">
                <a:latin typeface="Franklin Gothic Book" panose="020B0503020102020204" pitchFamily="34" charset="0"/>
              </a:rPr>
              <a:t> to return all non-overlapping matches of patterns in a string as a list of strings. Each video on YouTube has its own 11 characters ID and this </a:t>
            </a:r>
            <a:r>
              <a:rPr lang="en-US" b="1" dirty="0">
                <a:latin typeface="Franklin Gothic Book" panose="020B0503020102020204" pitchFamily="34" charset="0"/>
              </a:rPr>
              <a:t>findall() expression </a:t>
            </a:r>
            <a:r>
              <a:rPr lang="en-US" dirty="0">
                <a:latin typeface="Franklin Gothic Book" panose="020B0503020102020204" pitchFamily="34" charset="0"/>
              </a:rPr>
              <a:t>will find all matches in decoded html content (in search results page).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We use the python strings </a:t>
            </a:r>
            <a:r>
              <a:rPr lang="en-US" b="1" dirty="0">
                <a:latin typeface="Franklin Gothic Book" panose="020B0503020102020204" pitchFamily="34" charset="0"/>
              </a:rPr>
              <a:t>decode() </a:t>
            </a:r>
            <a:r>
              <a:rPr lang="en-US" dirty="0">
                <a:latin typeface="Franklin Gothic Book" panose="020B0503020102020204" pitchFamily="34" charset="0"/>
              </a:rPr>
              <a:t>method to convert the html content from one encoding scheme to one that we require.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Finally, we play the first video in the search results because that result is nearest to our search term.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31FA5-6C14-48CC-9021-A9BF33A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136367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7812" y="4827032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11	Code snippet for youtube search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7508186" y="4790192"/>
            <a:ext cx="3236263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12	interface when doing youtube search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6EE7F4-524D-4602-AA16-6AC5B2AC76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4" y="2342873"/>
            <a:ext cx="5575855" cy="237744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0C4B8-6E1B-4E0C-8536-C418CC750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124" y="2254622"/>
            <a:ext cx="5746389" cy="2553951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F84D1F25-7F85-45A4-B18C-D0D61E66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2568624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0901B-8C26-497D-BB79-564BB1A57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06" y="1256775"/>
            <a:ext cx="7172587" cy="41205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04A04-FF53-433A-BD19-F3DDADCF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9342" y="5371282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13	Output for youtube search command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B69D5-E6C1-4CDC-A1E0-6A9CFBDD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928197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006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76" y="950753"/>
            <a:ext cx="8946541" cy="4956494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fifth function is concerning the </a:t>
            </a:r>
            <a:r>
              <a:rPr lang="en-US" sz="2400" b="1" u="sng" dirty="0">
                <a:latin typeface="Franklin Gothic Book" panose="020B0503020102020204" pitchFamily="34" charset="0"/>
              </a:rPr>
              <a:t>Wikipedia search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: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We first isolate the search term from our entered command by use of regular expression functions.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If the search is successful, we isolate the search term from the match object and then pass it onto the 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Wikipedia module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 which results in the following 3 steps: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We send a GET request to Wikipedia with the search query to access data.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Once the request is successful, we parse the Wikipedia content page.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Then we encode the html content into UTF-8 character encoding.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Subsequently we use the 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join()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 method to separate the paragraphs of text into lines which we then pass onto the Speak function which then reads the text out like an audio book.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5FBF0489-23F0-4687-A0B4-33BCA9BE2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3301625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7812" y="4827032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14	Code snippet for Wikipedia search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7508186" y="4790192"/>
            <a:ext cx="3236263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15	interface when doing Wikipedia search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0EDE82-0CFE-4CB5-A047-80687CF08F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02" y="2367734"/>
            <a:ext cx="4395787" cy="254223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AF7F12-78E1-4F84-9D4F-9CC853610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33" y="2367734"/>
            <a:ext cx="5721367" cy="254223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70C66B5-376B-4549-8188-0CBA3BB9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2879157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04A04-FF53-433A-BD19-F3DDADCF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9341" y="515264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16	Output for Wikipedia search command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66D33-DBF4-4F04-B184-3F90A218A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848" y="1026833"/>
            <a:ext cx="7334774" cy="4125810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2DCC931-C5DE-471A-8D43-44D33C9BE63F}"/>
              </a:ext>
            </a:extLst>
          </p:cNvPr>
          <p:cNvSpPr txBox="1">
            <a:spLocks/>
          </p:cNvSpPr>
          <p:nvPr/>
        </p:nvSpPr>
        <p:spPr>
          <a:xfrm>
            <a:off x="637722" y="5917318"/>
            <a:ext cx="11383702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Franklin Gothic Book" panose="020B0503020102020204" pitchFamily="34" charset="0"/>
              </a:rPr>
              <a:t>Note: Output for a Wikipedia search has output in both text – through the “Assistant says” field in the GUI – and speech – played via media player through the Speak function.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C83BB5A-0D11-40CC-801D-CB30714D4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3481402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006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76" y="950753"/>
            <a:ext cx="8946541" cy="4956494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sixth function is concerning the </a:t>
            </a:r>
            <a:r>
              <a:rPr lang="en-US" sz="2800" b="1" u="sng" dirty="0">
                <a:latin typeface="Franklin Gothic Book" panose="020B0503020102020204" pitchFamily="34" charset="0"/>
              </a:rPr>
              <a:t>weather report</a:t>
            </a:r>
            <a:r>
              <a:rPr lang="en-US" sz="28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This is done using the 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Python Open Weather Module 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which is essentially a wrapper library for Open Weather Maps web API’s.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This is effectively a quick and easy consumption of Open Weather Maps data for Python applications.</a:t>
            </a:r>
          </a:p>
          <a:p>
            <a:pPr algn="just"/>
            <a:endParaRPr lang="en-US" sz="2400" b="1" dirty="0">
              <a:solidFill>
                <a:schemeClr val="tx1">
                  <a:lumMod val="85000"/>
                </a:schemeClr>
              </a:solidFill>
              <a:latin typeface="Franklin Gothic Book" panose="020B0503020102020204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E8115-1DC9-4820-A0A7-94CCD1CA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1718" y="606471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17	Interface for weather command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DACD3-BF70-4C45-8401-45AA3B3DD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703" y="3071241"/>
            <a:ext cx="6950594" cy="3072411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658466F-5854-45BA-9021-6C595E46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003012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7812" y="4827032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18	Code snippet for weather command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7508186" y="4790192"/>
            <a:ext cx="3236263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19	Output for weather command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A8E378-CFA5-4284-96DC-641D2AFC2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5" y="1912690"/>
            <a:ext cx="5442553" cy="310744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F15CDD-169E-414D-AAC2-EA0E81F2C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76" y="1912690"/>
            <a:ext cx="5975481" cy="3107444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27EB0064-DF09-40B4-A9A2-2DFB0FAE4773}"/>
              </a:ext>
            </a:extLst>
          </p:cNvPr>
          <p:cNvSpPr txBox="1">
            <a:spLocks/>
          </p:cNvSpPr>
          <p:nvPr/>
        </p:nvSpPr>
        <p:spPr>
          <a:xfrm>
            <a:off x="637722" y="5917318"/>
            <a:ext cx="11383702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Franklin Gothic Book" panose="020B0503020102020204" pitchFamily="34" charset="0"/>
              </a:rPr>
              <a:t>Note: Output for a weather command has output in both text – through the “Assistant says” field in the GUI – and speech – played via media player through the Speak function, as seen in Fig. 16.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7FB16EA-D5D4-4E0A-92C6-A6EB9DF3B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37237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4940-8B88-48FC-B42C-138EEBD2A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47576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BD5F8-1757-4E7F-8C69-FFD3DEB3D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98" y="1390188"/>
            <a:ext cx="10016455" cy="5253893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Officium is a personal intelligent assistant, the behavior of which is changed by the user.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We wished to accomplish a stand alone personal assistant along the lines of Cortana and Siri.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Specifically targeting users characterized by technical ineptitude i.e. less tech savvy, Officium helps users perform simple yet important web based computing functions such as: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Navigating to a web page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Sending an email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Google Search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YouTube search for entertainment purposes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Finding information on a particular subject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Weather and Time updates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6C596-4B79-46A3-BC93-F2CAE39B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563301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41" y="497460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923" y="1415232"/>
            <a:ext cx="8946541" cy="4956494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remaining functions are simple and self-explanatory, they include: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Time: Provides time update by reading the system clock.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Hello: Provides an appropriate salutation on basis of the time of day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Quit: Terminates the program</a:t>
            </a:r>
          </a:p>
          <a:p>
            <a:endParaRPr lang="en-US" sz="2400" b="1" dirty="0">
              <a:solidFill>
                <a:schemeClr val="tx1">
                  <a:lumMod val="85000"/>
                </a:schemeClr>
              </a:solidFill>
              <a:latin typeface="Franklin Gothic Book" panose="020B0503020102020204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6E282EF-E540-4AF7-A19D-DF9BF1610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36211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37" y="150715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F5753-446F-4166-8696-E452C4A7D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37" y="1051925"/>
            <a:ext cx="4437776" cy="2284897"/>
          </a:xfrm>
          <a:prstGeom prst="rect">
            <a:avLst/>
          </a:prstGeo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E6F5AF1D-1C26-4333-9476-8C2129F27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3226" y="3199057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20	Interface for time command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330178-AC16-47E4-9A9F-99026994F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75" y="1051925"/>
            <a:ext cx="4954388" cy="2284897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18A60D89-2E28-4FA9-AE95-A17164AB87DA}"/>
              </a:ext>
            </a:extLst>
          </p:cNvPr>
          <p:cNvSpPr txBox="1">
            <a:spLocks/>
          </p:cNvSpPr>
          <p:nvPr/>
        </p:nvSpPr>
        <p:spPr>
          <a:xfrm>
            <a:off x="6360081" y="3199056"/>
            <a:ext cx="4395787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21	Interface for salutation command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DC46C3-A304-4E5E-80A7-3256745EB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335" y="3650275"/>
            <a:ext cx="4979639" cy="2226744"/>
          </a:xfrm>
          <a:prstGeom prst="rect">
            <a:avLst/>
          </a:prstGeom>
        </p:spPr>
      </p:pic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3DAC457F-CB74-492F-B2BF-A0A8E6C1BD69}"/>
              </a:ext>
            </a:extLst>
          </p:cNvPr>
          <p:cNvSpPr txBox="1">
            <a:spLocks/>
          </p:cNvSpPr>
          <p:nvPr/>
        </p:nvSpPr>
        <p:spPr>
          <a:xfrm>
            <a:off x="3752503" y="5671534"/>
            <a:ext cx="4395787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22	Interface for quit command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076242F8-71D2-4AE6-881C-A9594F0C6E58}"/>
              </a:ext>
            </a:extLst>
          </p:cNvPr>
          <p:cNvSpPr txBox="1">
            <a:spLocks/>
          </p:cNvSpPr>
          <p:nvPr/>
        </p:nvSpPr>
        <p:spPr>
          <a:xfrm>
            <a:off x="511887" y="6247400"/>
            <a:ext cx="11383702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Franklin Gothic Book" panose="020B0503020102020204" pitchFamily="34" charset="0"/>
              </a:rPr>
              <a:t>Note: Output for these commands is solely audio which is played through the talk function thus, direct output.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E22E834-808D-4258-9DF1-8B3214B3C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732271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42" y="290674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Data Structures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224" y="950753"/>
            <a:ext cx="8946541" cy="5717241"/>
          </a:xfrm>
        </p:spPr>
        <p:txBody>
          <a:bodyPr>
            <a:normAutofit/>
          </a:bodyPr>
          <a:lstStyle/>
          <a:p>
            <a:pPr algn="just"/>
            <a:endParaRPr lang="en-US" sz="2400" b="1" dirty="0">
              <a:solidFill>
                <a:schemeClr val="tx1">
                  <a:lumMod val="85000"/>
                </a:schemeClr>
              </a:solidFill>
              <a:latin typeface="Franklin Gothic Book" panose="020B0503020102020204" pitchFamily="34" charset="0"/>
            </a:endParaRP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We initially implemented two stacks using the adapter design pattern.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Purpose of these stacks was to handle history of the user’s usage of the assistant exactly along the same lines as a web browser does for internet history.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In the GUI we have two buttons Back and Forward that allow us to traverse backwards and forwards in the history of commands.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Whenever a command is entered, it is pushed onto the </a:t>
            </a:r>
            <a:r>
              <a:rPr lang="en-US" sz="2400" b="1" dirty="0">
                <a:latin typeface="Franklin Gothic Book" panose="020B0503020102020204" pitchFamily="34" charset="0"/>
              </a:rPr>
              <a:t>Back </a:t>
            </a:r>
            <a:r>
              <a:rPr lang="en-US" sz="2400" dirty="0">
                <a:latin typeface="Franklin Gothic Book" panose="020B0503020102020204" pitchFamily="34" charset="0"/>
              </a:rPr>
              <a:t>stack and thus, recorded in history.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The further we cycle backwards, commands are popped from the </a:t>
            </a:r>
            <a:r>
              <a:rPr lang="en-US" sz="2400" b="1" dirty="0">
                <a:latin typeface="Franklin Gothic Book" panose="020B0503020102020204" pitchFamily="34" charset="0"/>
              </a:rPr>
              <a:t>Back </a:t>
            </a:r>
            <a:r>
              <a:rPr lang="en-US" sz="2400" dirty="0">
                <a:latin typeface="Franklin Gothic Book" panose="020B0503020102020204" pitchFamily="34" charset="0"/>
              </a:rPr>
              <a:t>stack and then pushed onto the </a:t>
            </a:r>
            <a:r>
              <a:rPr lang="en-US" sz="2400" b="1" dirty="0">
                <a:latin typeface="Franklin Gothic Book" panose="020B0503020102020204" pitchFamily="34" charset="0"/>
              </a:rPr>
              <a:t>Forward </a:t>
            </a:r>
            <a:r>
              <a:rPr lang="en-US" sz="2400" dirty="0">
                <a:latin typeface="Franklin Gothic Book" panose="020B0503020102020204" pitchFamily="34" charset="0"/>
              </a:rPr>
              <a:t>stack.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FD5D54A7-CC66-4539-9E7F-D50D5F97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2285618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42" y="290674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Data Structures Implementation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224" y="950753"/>
            <a:ext cx="8946541" cy="5717241"/>
          </a:xfrm>
        </p:spPr>
        <p:txBody>
          <a:bodyPr>
            <a:normAutofit fontScale="92500"/>
          </a:bodyPr>
          <a:lstStyle/>
          <a:p>
            <a:pPr algn="just"/>
            <a:endParaRPr lang="en-US" sz="2400" b="1" dirty="0">
              <a:solidFill>
                <a:schemeClr val="tx1">
                  <a:lumMod val="85000"/>
                </a:schemeClr>
              </a:solidFill>
              <a:latin typeface="Franklin Gothic Book" panose="020B0503020102020204" pitchFamily="34" charset="0"/>
            </a:endParaRP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If the history is empty is either direction and we try to traverse backwards and forwards, the program lets us now that history is indeed empty.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Problem with adapter design was that it led to a </a:t>
            </a:r>
            <a:r>
              <a:rPr lang="en-US" sz="2400" b="1" dirty="0">
                <a:latin typeface="Franklin Gothic Book" panose="020B0503020102020204" pitchFamily="34" charset="0"/>
              </a:rPr>
              <a:t>amortized bound </a:t>
            </a:r>
            <a:r>
              <a:rPr lang="en-US" sz="2400" dirty="0">
                <a:latin typeface="Franklin Gothic Book" panose="020B0503020102020204" pitchFamily="34" charset="0"/>
              </a:rPr>
              <a:t>such that a typical call to </a:t>
            </a:r>
            <a:r>
              <a:rPr lang="en-US" sz="2400" b="1" dirty="0">
                <a:latin typeface="Franklin Gothic Book" panose="020B0503020102020204" pitchFamily="34" charset="0"/>
              </a:rPr>
              <a:t>push and pop </a:t>
            </a:r>
            <a:r>
              <a:rPr lang="en-US" sz="2400" dirty="0">
                <a:latin typeface="Franklin Gothic Book" panose="020B0503020102020204" pitchFamily="34" charset="0"/>
              </a:rPr>
              <a:t>functions takes </a:t>
            </a:r>
            <a:r>
              <a:rPr lang="en-US" sz="2400" b="1" dirty="0">
                <a:latin typeface="Franklin Gothic Book" panose="020B0503020102020204" pitchFamily="34" charset="0"/>
              </a:rPr>
              <a:t>O(1) constant time but there is occasionally a O(n) worst case – when the operations cause the list to resize its underlying array.</a:t>
            </a:r>
            <a:endParaRPr lang="en-US" sz="2400" dirty="0">
              <a:latin typeface="Franklin Gothic Book" panose="020B0503020102020204" pitchFamily="34" charset="0"/>
            </a:endParaRP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Fixing the amortized bound required the restriction of the size of both stacks, thus, after a appropriate cap, both stacks are emptied.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In order to prevent a contradiction between this stack clearance and history recording, we thus, implement a log file of the operations of the program, which in text format also keeps track of the user’s history – done using the </a:t>
            </a:r>
            <a:r>
              <a:rPr lang="en-US" sz="2400" b="1" dirty="0">
                <a:latin typeface="Franklin Gothic Book" panose="020B0503020102020204" pitchFamily="34" charset="0"/>
              </a:rPr>
              <a:t>INFO </a:t>
            </a:r>
            <a:r>
              <a:rPr lang="en-US" sz="2400" dirty="0">
                <a:latin typeface="Franklin Gothic Book" panose="020B0503020102020204" pitchFamily="34" charset="0"/>
              </a:rPr>
              <a:t>level of the </a:t>
            </a:r>
            <a:r>
              <a:rPr lang="en-US" sz="2400" b="1" dirty="0">
                <a:latin typeface="Franklin Gothic Book" panose="020B0503020102020204" pitchFamily="34" charset="0"/>
              </a:rPr>
              <a:t>logging module.</a:t>
            </a:r>
            <a:endParaRPr lang="en-US" sz="2400" dirty="0">
              <a:latin typeface="Franklin Gothic Book" panose="020B0503020102020204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2B3C635-68C0-4B22-8508-47C1ABBB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2969336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3392E-CBF4-4699-8352-AF16C5F8C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4" y="726692"/>
            <a:ext cx="4841916" cy="21600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9EBD5-32C2-4251-9A4B-AF3F09E5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174" y="2795687"/>
            <a:ext cx="4841916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23	Interface showing the button to access previous history i.e. Back stack. As indicated by the yellow arrow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D7D1A-9116-452D-8FD6-B16607BD8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03" y="726692"/>
            <a:ext cx="5033541" cy="2160099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AE121FC-EFFF-4675-A650-F426E2167031}"/>
              </a:ext>
            </a:extLst>
          </p:cNvPr>
          <p:cNvSpPr txBox="1">
            <a:spLocks/>
          </p:cNvSpPr>
          <p:nvPr/>
        </p:nvSpPr>
        <p:spPr>
          <a:xfrm>
            <a:off x="6383803" y="2855533"/>
            <a:ext cx="5033541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24	Interface result when traversing backwards. Last command that we did was check the weather for London thus, that is what is shown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1469F9-5D79-4332-AA8C-DA1858F9F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285" y="3542583"/>
            <a:ext cx="5235429" cy="2341126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6F7EBC6-A863-4BBB-B003-3B6433588D23}"/>
              </a:ext>
            </a:extLst>
          </p:cNvPr>
          <p:cNvSpPr txBox="1">
            <a:spLocks/>
          </p:cNvSpPr>
          <p:nvPr/>
        </p:nvSpPr>
        <p:spPr>
          <a:xfrm>
            <a:off x="3675041" y="5997846"/>
            <a:ext cx="4841916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25	Interface result for when traversal in the previous history direction is not possible – if there is no history recorded of if we reached starting point such that there is no prior history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1BD770D-1850-49F9-B2F2-551EBB43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4189829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5374F-B16E-461B-B57B-6776948BF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16" y="496719"/>
            <a:ext cx="4815281" cy="215528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CB7D0-C1D6-4075-BC95-7577E586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7981" y="2652001"/>
            <a:ext cx="4841916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26	Interface showing the button to access forward based direction history i.e. Forward stack. As indicated by the red arrow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8C1C5-0E7F-41EC-B545-48E317BBA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964" y="496719"/>
            <a:ext cx="5080617" cy="2155282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A1C0BEB-C032-4558-A8FE-5A7DEFE883F5}"/>
              </a:ext>
            </a:extLst>
          </p:cNvPr>
          <p:cNvSpPr txBox="1">
            <a:spLocks/>
          </p:cNvSpPr>
          <p:nvPr/>
        </p:nvSpPr>
        <p:spPr>
          <a:xfrm>
            <a:off x="6322040" y="2652000"/>
            <a:ext cx="5033541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27	Interface result when traversing forwards. Having traversed forward after reaching the end of the back stack thus, we see the Wikipedia search command.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893619-BED8-4731-85C0-FA321F38F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29" y="3415338"/>
            <a:ext cx="5033541" cy="2243982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72EB274-194C-45DF-A623-E7C305422A96}"/>
              </a:ext>
            </a:extLst>
          </p:cNvPr>
          <p:cNvSpPr txBox="1">
            <a:spLocks/>
          </p:cNvSpPr>
          <p:nvPr/>
        </p:nvSpPr>
        <p:spPr>
          <a:xfrm>
            <a:off x="3675041" y="5659320"/>
            <a:ext cx="4841916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28	Interface result for when traversal in the forward based direction history direction is not possible.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ED9D50F-EE36-4B9E-972E-FAEECF59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798319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E391F-F5DB-4F3F-9EC1-7C9FF2CF7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06" y="778604"/>
            <a:ext cx="8391787" cy="4720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34C0-8C0C-4E5D-A3A9-E1B7A0F9F90F}"/>
              </a:ext>
            </a:extLst>
          </p:cNvPr>
          <p:cNvSpPr txBox="1">
            <a:spLocks/>
          </p:cNvSpPr>
          <p:nvPr/>
        </p:nvSpPr>
        <p:spPr>
          <a:xfrm>
            <a:off x="1900107" y="5373149"/>
            <a:ext cx="8391786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29	The implemented log file that records the history and all important events in the programs execution.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04CD787-79C9-470F-B0D0-58F7FC63D2AD}"/>
              </a:ext>
            </a:extLst>
          </p:cNvPr>
          <p:cNvSpPr txBox="1">
            <a:spLocks/>
          </p:cNvSpPr>
          <p:nvPr/>
        </p:nvSpPr>
        <p:spPr>
          <a:xfrm>
            <a:off x="604166" y="6079396"/>
            <a:ext cx="11383702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Franklin Gothic Book" panose="020B0503020102020204" pitchFamily="34" charset="0"/>
              </a:rPr>
              <a:t>Note: For better and clearer understanding of the data structures implementation, please watch the recorded demo. It is easier to understand as the execution before your eyes.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1E9EF2D-7691-49D5-82E7-EF2B46BD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2836090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3653E-4852-435A-A926-E93C76A66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2409"/>
          </a:xfrm>
        </p:spPr>
        <p:txBody>
          <a:bodyPr/>
          <a:lstStyle/>
          <a:p>
            <a:pPr algn="ctr"/>
            <a:r>
              <a:rPr lang="en-US" b="1" dirty="0">
                <a:latin typeface="Franklin Gothic Medium Cond" panose="020B0606030402020204" pitchFamily="34" charset="0"/>
              </a:rPr>
              <a:t>Challenges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9CD33-E8BF-4173-9AC3-7456653BF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42240"/>
            <a:ext cx="8946541" cy="490616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Improvement of the efficiency of the assistant to user communication.</a:t>
            </a:r>
          </a:p>
          <a:p>
            <a:pPr lvl="1"/>
            <a:r>
              <a:rPr lang="en-US" sz="2000" dirty="0">
                <a:latin typeface="Franklin Gothic Book" panose="020B0503020102020204" pitchFamily="34" charset="0"/>
              </a:rPr>
              <a:t>This was resolved by introducing a another speech function i.e. the Talk function (as previously mentioned), this allowed for faster direct dissemination of information in appropriate situations – these situations pertained to smaller messages.</a:t>
            </a:r>
          </a:p>
          <a:p>
            <a:r>
              <a:rPr lang="en-US" sz="2400" dirty="0">
                <a:latin typeface="Franklin Gothic Book" panose="020B0503020102020204" pitchFamily="34" charset="0"/>
              </a:rPr>
              <a:t>Resolving the amortized bounds of the two stacks used for the recording of the history.</a:t>
            </a:r>
          </a:p>
          <a:p>
            <a:pPr lvl="1"/>
            <a:r>
              <a:rPr lang="en-US" sz="2000" dirty="0">
                <a:latin typeface="Franklin Gothic Book" panose="020B0503020102020204" pitchFamily="34" charset="0"/>
              </a:rPr>
              <a:t>This was resolved by restricting capacity of the stack and introducing a log file that helps with history management.</a:t>
            </a:r>
          </a:p>
          <a:p>
            <a:r>
              <a:rPr lang="en-US" sz="2400" dirty="0">
                <a:latin typeface="Franklin Gothic Book" panose="020B0503020102020204" pitchFamily="34" charset="0"/>
              </a:rPr>
              <a:t>Automatic execution of history traversal whenever program was launched.</a:t>
            </a:r>
          </a:p>
          <a:p>
            <a:pPr lvl="1"/>
            <a:r>
              <a:rPr lang="en-US" sz="2000" dirty="0">
                <a:latin typeface="Franklin Gothic Book" panose="020B0503020102020204" pitchFamily="34" charset="0"/>
              </a:rPr>
              <a:t>This was resolved by altering the mapping of the Back and Forward buttons in the GUI as anonymous functions – using the Lambda function.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F863117F-F10D-4F90-B287-BE4FD675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724542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92D6-9BDE-4105-9666-9FC019BB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57300"/>
          </a:xfrm>
        </p:spPr>
        <p:txBody>
          <a:bodyPr/>
          <a:lstStyle/>
          <a:p>
            <a:pPr algn="ctr"/>
            <a:r>
              <a:rPr lang="en-US" b="1" dirty="0">
                <a:latin typeface="Franklin Gothic Medium Cond" panose="020B0606030402020204" pitchFamily="34" charset="0"/>
              </a:rPr>
              <a:t>Dealing with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781B3-4DFC-4D2F-974A-14D8D377A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60"/>
            <a:ext cx="8946541" cy="1057300"/>
          </a:xfrm>
        </p:spPr>
        <p:txBody>
          <a:bodyPr/>
          <a:lstStyle/>
          <a:p>
            <a:r>
              <a:rPr lang="en-US" dirty="0">
                <a:latin typeface="Franklin Gothic Book" panose="020B0503020102020204" pitchFamily="34" charset="0"/>
              </a:rPr>
              <a:t>Dealing with errors is quite simple, should a user make a mistake in a command, the program simply randomly chooses 1 of 4 error messages and informs the message via the Talk 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95C87-66D3-4673-BE1E-F5E017733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28" y="2459382"/>
            <a:ext cx="5547360" cy="807720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BA9DD72-615E-47B9-B4D6-66213162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9669" y="3037159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30	Error handling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FB319F-34AB-4CFE-A741-336D06254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902" y="3844879"/>
            <a:ext cx="3703320" cy="1021080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D126830-9E07-4898-9D55-079BC97ED722}"/>
              </a:ext>
            </a:extLst>
          </p:cNvPr>
          <p:cNvSpPr txBox="1">
            <a:spLocks/>
          </p:cNvSpPr>
          <p:nvPr/>
        </p:nvSpPr>
        <p:spPr>
          <a:xfrm>
            <a:off x="3379668" y="4636016"/>
            <a:ext cx="4395787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31	The randomly chosen error messages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466572A-C884-40B9-B20E-4EF9DE234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3204413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0A9B-A272-4AF5-95DE-907EF7DB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1400530"/>
          </a:xfrm>
        </p:spPr>
        <p:txBody>
          <a:bodyPr/>
          <a:lstStyle/>
          <a:p>
            <a:pPr algn="ctr"/>
            <a:r>
              <a:rPr lang="en-US" sz="3600" b="1" dirty="0">
                <a:latin typeface="Franklin Gothic Medium Cond" panose="020B0606030402020204" pitchFamily="34" charset="0"/>
              </a:rPr>
              <a:t>Work Load Distribution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42270C5-B4B2-454C-80BB-04927548F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811939"/>
              </p:ext>
            </p:extLst>
          </p:nvPr>
        </p:nvGraphicFramePr>
        <p:xfrm>
          <a:off x="1587383" y="592738"/>
          <a:ext cx="8128000" cy="5672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0228194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46270887"/>
                    </a:ext>
                  </a:extLst>
                </a:gridCol>
              </a:tblGrid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u="none" dirty="0">
                          <a:solidFill>
                            <a:schemeClr val="tx1"/>
                          </a:solidFill>
                        </a:rPr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Person Involved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477467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Implementation of GUI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Fahad</a:t>
                      </a:r>
                      <a:r>
                        <a:rPr lang="en-US" dirty="0"/>
                        <a:t>: Creation of all GUI elements and placement; </a:t>
                      </a:r>
                      <a:r>
                        <a:rPr lang="en-US" b="1" u="none" dirty="0"/>
                        <a:t>Haris</a:t>
                      </a:r>
                      <a:r>
                        <a:rPr lang="en-US" dirty="0"/>
                        <a:t>: Integration with source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158847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Speech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Mariam</a:t>
                      </a:r>
                      <a:r>
                        <a:rPr lang="en-US" b="1" dirty="0"/>
                        <a:t>: </a:t>
                      </a:r>
                      <a:r>
                        <a:rPr lang="en-US" b="0" dirty="0"/>
                        <a:t>Speak &amp; Talk functions</a:t>
                      </a:r>
                    </a:p>
                    <a:p>
                      <a:r>
                        <a:rPr lang="en-US" b="1" dirty="0"/>
                        <a:t>Fahad: </a:t>
                      </a:r>
                      <a:r>
                        <a:rPr lang="en-US" b="0" dirty="0"/>
                        <a:t>Talk function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615047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Structures – Implementation and Problem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Handled by all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73425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Haris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0876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Mariam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841594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Fahad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803945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Youtube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Fahad &amp; </a:t>
                      </a:r>
                      <a:r>
                        <a:rPr lang="en-US" sz="1800" b="1" dirty="0"/>
                        <a:t>Mariam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89191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0D708-E7BE-4A9D-A13E-92E59B112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284289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B39B-64E4-4C90-B3CF-DA3FAA69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0464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Introduction (Cont’d)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0A341-2F01-41B1-BB9F-DF607F0BD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233182"/>
            <a:ext cx="8946541" cy="22506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Officium comprises of a GUI which has the following features: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Allows user to enter commands to the assistant via text.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Officium communicates to the user via both text and speech – both methods respectively used where it is deemed appropriate.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Has a self-explanatory start guide that explains the required format of the input commands.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A5602-FBB0-4F30-B14E-5D6CE056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51" y="3621947"/>
            <a:ext cx="6969821" cy="2475916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A4067C9-5052-4554-BE84-03AA7FA41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92652" y="5989739"/>
            <a:ext cx="6969821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	Project Officium Graphical User Interface.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501EA0C-E788-4154-A818-C379A124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312805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D9905-CE28-414D-8093-28CF760D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755009"/>
          </a:xfrm>
        </p:spPr>
        <p:txBody>
          <a:bodyPr/>
          <a:lstStyle/>
          <a:p>
            <a:pPr algn="ctr"/>
            <a:r>
              <a:rPr lang="en-US" sz="3600" b="1" dirty="0">
                <a:latin typeface="Franklin Gothic Medium Cond" panose="020B0606030402020204" pitchFamily="34" charset="0"/>
              </a:rPr>
              <a:t>Work Load Distribution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1FB0BA5-8F53-4EF6-ADED-23351ED42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094957"/>
              </p:ext>
            </p:extLst>
          </p:nvPr>
        </p:nvGraphicFramePr>
        <p:xfrm>
          <a:off x="1284472" y="755009"/>
          <a:ext cx="8128000" cy="5220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61826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9091296"/>
                    </a:ext>
                  </a:extLst>
                </a:gridCol>
              </a:tblGrid>
              <a:tr h="104418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none" dirty="0">
                          <a:solidFill>
                            <a:schemeClr val="tx1"/>
                          </a:solidFill>
                        </a:rPr>
                        <a:t>Tasks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Person Involved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831010"/>
                  </a:ext>
                </a:extLst>
              </a:tr>
              <a:tr h="1044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Wikipedia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Mariam</a:t>
                      </a:r>
                      <a:r>
                        <a:rPr lang="en-US" b="1" dirty="0"/>
                        <a:t> &amp; Haris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843704"/>
                  </a:ext>
                </a:extLst>
              </a:tr>
              <a:tr h="1044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Fahad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240271"/>
                  </a:ext>
                </a:extLst>
              </a:tr>
              <a:tr h="1044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Remaining functions: Time; Hello; Quit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Fahad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474710"/>
                  </a:ext>
                </a:extLst>
              </a:tr>
              <a:tr h="1044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 file and error 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Fahad &amp; Haris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364065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1DD6375-BA76-4EE2-B8F2-8B27F61A7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3714917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E0F68-375D-4298-8F1F-5994A7ED4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FIN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1C9ADA6-C8DD-418E-8F8A-03EE9AD3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877435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DA7-24ED-4066-A1C8-ED1D501D7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547" y="125834"/>
            <a:ext cx="5092906" cy="517795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Franklin Gothic Medium Cond" panose="020B0606030402020204" pitchFamily="34" charset="0"/>
              </a:rPr>
              <a:t>The Speech Function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ADC01-AE17-47A0-9EE4-B69D22B97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2558" y="941400"/>
            <a:ext cx="5084979" cy="4975198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Officium has 2 different implemented speech functions, they are titled as known in the source code: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latin typeface="Franklin Gothic Book" panose="020B0503020102020204" pitchFamily="34" charset="0"/>
              </a:rPr>
              <a:t>Talk – allows for direct audio output via system speakers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latin typeface="Franklin Gothic Book" panose="020B0503020102020204" pitchFamily="34" charset="0"/>
              </a:rPr>
              <a:t>Speak – plays converted speech through system default media player, as seen in Fig.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The need for these two separate functions lies in the length of the message from Officium to the user. Shorter messages – these are basically notifiers that an command has been executed, they are about 1 to 3 seconds long – are better suited for quick output that does not interrupt the user thus, we use the talk functions for these. Longer messages – about 20 to 40 seconds long are disseminated via the speak function so as to allow the user to terminate them whenever they wish.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Franklin Gothic Book" panose="020B0503020102020204" pitchFamily="34" charset="0"/>
              </a:rPr>
              <a:t>Note: For Talk function output example, please see the recorded demo.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Franklin Gothic Book" panose="020B0503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Franklin Gothic Book" panose="020B05030201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67DF82-CC24-449C-843C-763C63336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8617"/>
            <a:ext cx="5898393" cy="3380764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8F891620-FA46-46EC-8483-FE38E821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5119381"/>
            <a:ext cx="5898393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	Speak function audio output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F249276-28D7-4566-8CAC-814339555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559694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1DDA5-AE41-43C4-9C79-CDCBE842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020"/>
          </a:xfrm>
        </p:spPr>
        <p:txBody>
          <a:bodyPr/>
          <a:lstStyle/>
          <a:p>
            <a:pPr algn="ctr"/>
            <a:r>
              <a:rPr lang="en-US" b="1" dirty="0">
                <a:latin typeface="Franklin Gothic Medium Cond" panose="020B0606030402020204" pitchFamily="34" charset="0"/>
              </a:rPr>
              <a:t>The Speech Function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1127A-94B0-43A6-8052-E11A5B2A5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398577"/>
            <a:ext cx="10243780" cy="4909944"/>
          </a:xfrm>
        </p:spPr>
        <p:txBody>
          <a:bodyPr/>
          <a:lstStyle/>
          <a:p>
            <a:r>
              <a:rPr lang="en-US" dirty="0">
                <a:latin typeface="Franklin Gothic Book" panose="020B0503020102020204" pitchFamily="34" charset="0"/>
              </a:rPr>
              <a:t>Concerning the Speak function: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We make use of the gTTS module – a python tool that interfaces with Google Translate’s text to speech API.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It writes spoken mp3 data to a file and plays it via default media player.</a:t>
            </a:r>
          </a:p>
          <a:p>
            <a:pPr marL="400050"/>
            <a:r>
              <a:rPr lang="en-US" dirty="0">
                <a:latin typeface="Franklin Gothic Book" panose="020B0503020102020204" pitchFamily="34" charset="0"/>
              </a:rPr>
              <a:t>Concerning the Talk function:</a:t>
            </a:r>
          </a:p>
          <a:p>
            <a:pPr marL="85725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We make use of the pygame module – it is a cross-platform set of Python modules designed for writing video games. It includes computer graphics and sound libraries designed to be used with the Python programming language.</a:t>
            </a:r>
          </a:p>
          <a:p>
            <a:pPr marL="85725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The mixer method within this module allows for the loading and playing sounds and must be initialized before using 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72C1B-5F98-48F7-9CF4-4AB76183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721040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91906"/>
            <a:ext cx="8946541" cy="4956494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We shall now move onto the different functions that Officium helps users perform. The first of these is the </a:t>
            </a:r>
            <a:r>
              <a:rPr lang="en-US" b="1" u="sng" dirty="0">
                <a:latin typeface="Franklin Gothic Book" panose="020B0503020102020204" pitchFamily="34" charset="0"/>
              </a:rPr>
              <a:t>navigation to a particular webpage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, we do this in the following steps: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Performing this operation require the use of the Webbrowser module - The webbrowser module in Python provides an interface to display Web-based documents.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Before we can simply execute the operation, we must first identify the required domain.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domain is found by using the Regular expression module – This module specifies a set of strings that matches it.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Now what we do is use regular expression functions (re.search()) such that we identify a particular string – in this case we identify the domain of the website to be opened – if the search is successful we pass on a search object to the Webbrowser module – by simply calling the open() function – which then displays the webpage in the user’s web browser.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7C0F2-5A85-4A39-94A5-4262E987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3893171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B4BBDF-A7F6-4F3F-9C71-94B0417929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36" y="1589542"/>
            <a:ext cx="5012539" cy="3219031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CC9B8F-9622-4FAF-8907-D022EF73B4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527" y="1589542"/>
            <a:ext cx="5519450" cy="3219030"/>
          </a:xfr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3313" y="480857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3	Code snippet for website navigation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6692902" y="4808573"/>
            <a:ext cx="4395787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4	Output for website navigation to imdb.com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6A8BB42-B487-4193-88E2-23D7E316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86149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006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76" y="950753"/>
            <a:ext cx="8946541" cy="4956494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second function is concerning the </a:t>
            </a:r>
            <a:r>
              <a:rPr lang="en-US" b="1" u="sng" dirty="0">
                <a:latin typeface="Franklin Gothic Book" panose="020B0503020102020204" pitchFamily="34" charset="0"/>
              </a:rPr>
              <a:t>sending of emails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: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This is possible using the </a:t>
            </a:r>
            <a:r>
              <a:rPr lang="en-US" sz="2000" b="1" dirty="0" err="1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smtplib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. SMTP 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stands for Simple Mail Transfer Protocol.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</a:t>
            </a:r>
            <a:r>
              <a:rPr lang="en-US" sz="2000" b="1" dirty="0" err="1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smtplib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 module defines an SMTP 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client session object that can be used to send mail to any Internet machines with an SMTP (Simple Mail Transfer Protocol) or ESTMP (Extended Simple Mail Transfer Protocol) listener daemon.</a:t>
            </a:r>
          </a:p>
          <a:p>
            <a:pPr lvl="1"/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47B7CE0-7526-4A32-B891-42BE18F5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597" y="606471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5	Interface when sending an email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5C8BAC-4BF5-4921-A015-7FBD8C705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517" y="3561739"/>
            <a:ext cx="5847057" cy="2598692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7817192-5F6D-4E50-9C1B-0E4FEE8F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621299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3313" y="480857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6	Code snippet for email sending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7508188" y="5015013"/>
            <a:ext cx="3236263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7	Output for sending an email – up is sender side and down is receiver side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5ABDDB-BBE9-40F6-98BF-043EBA29FD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99" y="1589542"/>
            <a:ext cx="5176008" cy="338934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F25072-FD4F-4ECD-B595-F802AA5A5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51" y="1589542"/>
            <a:ext cx="3200400" cy="15316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94D1AF-0525-4AF6-9903-7A3A01D6A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51" y="3624044"/>
            <a:ext cx="3200400" cy="1354847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AED37D06-F7CF-49F4-A9F7-8DA014C5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1722413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146</TotalTime>
  <Words>2386</Words>
  <Application>Microsoft Office PowerPoint</Application>
  <PresentationFormat>Widescreen</PresentationFormat>
  <Paragraphs>198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Century Gothic</vt:lpstr>
      <vt:lpstr>Franklin Gothic Book</vt:lpstr>
      <vt:lpstr>Franklin Gothic Medium Cond</vt:lpstr>
      <vt:lpstr>Wingdings 3</vt:lpstr>
      <vt:lpstr>Ion</vt:lpstr>
      <vt:lpstr>DSA PROJECT FINAL DEMO</vt:lpstr>
      <vt:lpstr>Introduction</vt:lpstr>
      <vt:lpstr>Introduction (Cont’d)</vt:lpstr>
      <vt:lpstr>The Speech Function</vt:lpstr>
      <vt:lpstr>The Speech Function (Cont’d)</vt:lpstr>
      <vt:lpstr>The Functions Performed</vt:lpstr>
      <vt:lpstr>The Functions Performed (Cont’d)</vt:lpstr>
      <vt:lpstr>The Functions Performed (Cont’d)</vt:lpstr>
      <vt:lpstr>The Functions Performed (Cont’d)</vt:lpstr>
      <vt:lpstr>The Functions Performed (Cont’d)</vt:lpstr>
      <vt:lpstr>The Functions Performed (Cont’d)</vt:lpstr>
      <vt:lpstr>The Functions Performed (Cont’d)</vt:lpstr>
      <vt:lpstr>The Functions Performed (Cont’d)</vt:lpstr>
      <vt:lpstr>PowerPoint Presentation</vt:lpstr>
      <vt:lpstr>The Functions Performed (Cont’d)</vt:lpstr>
      <vt:lpstr>The Functions Performed (Cont’d)</vt:lpstr>
      <vt:lpstr>PowerPoint Presentation</vt:lpstr>
      <vt:lpstr>The Functions Performed (Cont’d)</vt:lpstr>
      <vt:lpstr>The Functions Performed (Cont’d)</vt:lpstr>
      <vt:lpstr>The Functions Performed (Cont’d)</vt:lpstr>
      <vt:lpstr>The Functions Performed (Cont’d)</vt:lpstr>
      <vt:lpstr>Data Structures Implementation</vt:lpstr>
      <vt:lpstr>Data Structures Implementation (Cont’d)</vt:lpstr>
      <vt:lpstr>PowerPoint Presentation</vt:lpstr>
      <vt:lpstr>PowerPoint Presentation</vt:lpstr>
      <vt:lpstr>PowerPoint Presentation</vt:lpstr>
      <vt:lpstr>Challenges Addressed</vt:lpstr>
      <vt:lpstr>Dealing with errors</vt:lpstr>
      <vt:lpstr>Work Load Distribution</vt:lpstr>
      <vt:lpstr>Work Load Distribution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DSA PROJECT FINAL DEMO</dc:title>
  <dc:creator>Fahad Shaikh</dc:creator>
  <cp:lastModifiedBy>Fahad Shaikh</cp:lastModifiedBy>
  <cp:revision>48</cp:revision>
  <dcterms:created xsi:type="dcterms:W3CDTF">2020-06-22T11:47:49Z</dcterms:created>
  <dcterms:modified xsi:type="dcterms:W3CDTF">2020-06-24T08:49:45Z</dcterms:modified>
</cp:coreProperties>
</file>